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62" r:id="rId6"/>
    <p:sldId id="263" r:id="rId7"/>
    <p:sldId id="259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331B-414E-0F90-BD07-764163618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1C884-1862-1E35-1592-0684650AAE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3E09A-F604-F68B-A445-59D267412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739A5-E0D5-AD1C-4A6A-91F256C3E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0B6B1-5778-F33B-7B60-233990A4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3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F8E99-C3E9-5E1D-F760-3A8CD3EEA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69871-8278-56A7-C55A-3A0D58211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23F3E-91F2-FF8D-A519-16EA3DB16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F5359-ADB1-A915-5627-158DC73F4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B2FC3-CCA6-41A5-6E4C-11037D466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12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56493C-5574-454F-5A17-28FD9AE57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0AF584-CE89-2ACA-251B-D95765B08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AFE61-61E7-324F-B54F-36124DE8D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B3805-5DF4-42BC-FD8F-C5D36ED65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8AF7D-F737-CD2C-D025-6CF5F1CD4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0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90EF1-98A6-547A-190C-213C6B031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8351-199B-F1B0-3E0E-CB7E3CEAC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A9746-AA36-3B3B-22DE-55EFD815D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81A6A-F5D5-54CE-F568-A031C6440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2F3BC-D036-59CF-DFE5-6AC18AB23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9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D9A7F-3F25-EE33-C693-DEEDB9E55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D4889-E5FD-6E39-C98F-F4E780D3B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BC237-438C-4F3E-92FD-475AE775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0867E-5F5C-DA8A-BF96-10DFCF6CD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B619F-FBC2-9ED9-F775-FC97C3EB3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4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7D1E5-B24B-8EBC-342D-70D4FC3A6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610A7-143B-9AA7-943A-55D7D48C1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93F0AF-0C65-F54C-2ABE-593BFADB8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E3EF2F-4210-EECA-7A92-7DD4E4125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5203C9-697E-543C-8555-CB2861CDA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4CD89D-4FBE-BD35-83FE-D11E832E6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7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C1DBC-4620-F3D3-000C-55F545793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51A007-3F8F-3F37-79EC-6445F8697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8D514-E44F-4EEA-4EEA-60AEE8F18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7CAB1E-F880-99AD-40BE-AC71FE1D8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9B8D6A-52D2-3944-604A-28AE873177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42858E-3984-961C-A0EB-D90E82B1D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574C6B-559C-D376-F3E0-6E017A0C4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9F4A42-D75F-2C4A-D19A-C5E48CC82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02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36810-5364-7AAD-2AE7-B8CCDB22C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52E6DC-DA4F-6A52-2A91-871CC4E5C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96AAC0-CD0E-1D98-7E64-C71A6462B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7C2EE8-C985-CF06-1ED9-9208A463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04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9F7CEB-3E16-9AC1-382C-A2DE151D4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70EF88-DD36-23A5-6B68-B4654579F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6628D-09DE-010F-37A6-F958E4B3E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00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D2CD3-3253-E990-0551-388CA5C4E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39AF4-7920-9D81-6CF4-CD569562B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A21EB-BB9E-422C-B7F8-F669081FD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021C30-E6DE-4191-ECAB-2E3A24217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A5FD3-9F95-A0D2-14DD-840497371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411FCA-A8AF-9223-CE99-C8D3E781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07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9037A-5278-5B8E-BEAD-2AB01885C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3656A0-3498-4E2B-D369-86C0F161E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6DF8A-326D-26E7-233D-10B548DC9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0FAB5-6BC8-9186-50E2-FB4A0B82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BD662-F181-91CF-1F5A-BED5C583E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160439-B9BD-8583-72DF-A3ADB701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5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BF2B5-025E-9236-8DFF-1997183B2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9AF47-3635-CB0E-F888-1710C5C36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D5843-D8B9-8B24-0D6A-56547D251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1EF856-0555-4666-BD95-DA69FEA2191E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3C70B-43C5-8BCB-1382-4BA391EA9E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F7D72-A82F-B9CB-53FB-7C8D8BBC76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4A099B-79A4-4E97-94C4-1D5C9251E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45">
            <a:extLst>
              <a:ext uri="{FF2B5EF4-FFF2-40B4-BE49-F238E27FC236}">
                <a16:creationId xmlns:a16="http://schemas.microsoft.com/office/drawing/2014/main" id="{D89CD4D5-7B0A-51F5-9095-FA9FAF0427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18775"/>
            <a:ext cx="9144000" cy="2299264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საქართველოს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ბიოსამედიცინო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და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კლინიკურ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ინჟინერთა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ასოციაცია</a:t>
            </a:r>
            <a:br>
              <a:rPr lang="ka-G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Association of Biomedical and Clinical Engineers of Georgia </a:t>
            </a:r>
            <a:br>
              <a:rPr lang="ka-G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ABCEG</a:t>
            </a:r>
            <a:br>
              <a:rPr lang="ka-G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ka-G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ka-G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ka-G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სტრუქტურა და მმართველობა</a:t>
            </a:r>
            <a:b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ka-GE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პროექტი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06787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461ABE1-FC4F-3A20-7100-FBADE890E809}"/>
              </a:ext>
            </a:extLst>
          </p:cNvPr>
          <p:cNvSpPr/>
          <p:nvPr/>
        </p:nvSpPr>
        <p:spPr>
          <a:xfrm>
            <a:off x="3864077" y="481781"/>
            <a:ext cx="4434349" cy="133343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9A300-F96F-3CCD-9779-85D8EE3CF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1774" y="2853721"/>
            <a:ext cx="3475702" cy="381972"/>
          </a:xfr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r>
              <a:rPr lang="ka-GE" sz="1700" b="1" dirty="0"/>
              <a:t>გამგეობის კრება</a:t>
            </a:r>
            <a:endParaRPr lang="en-US" sz="17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B564B5-58F0-8A18-57A0-C6D88F828429}"/>
              </a:ext>
            </a:extLst>
          </p:cNvPr>
          <p:cNvSpPr txBox="1">
            <a:spLocks/>
          </p:cNvSpPr>
          <p:nvPr/>
        </p:nvSpPr>
        <p:spPr>
          <a:xfrm>
            <a:off x="7873178" y="2251557"/>
            <a:ext cx="3475701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700" b="1"/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/>
              <a:t>ასოციაციის </a:t>
            </a:r>
            <a:r>
              <a:rPr lang="ka-GE" dirty="0"/>
              <a:t>თავმჯდომარე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3003003-17B0-C2EA-382E-E3E84D1AF959}"/>
              </a:ext>
            </a:extLst>
          </p:cNvPr>
          <p:cNvSpPr txBox="1">
            <a:spLocks/>
          </p:cNvSpPr>
          <p:nvPr/>
        </p:nvSpPr>
        <p:spPr>
          <a:xfrm>
            <a:off x="4358148" y="1253891"/>
            <a:ext cx="3475703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700" b="1"/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/>
              <a:t>ასოციაციის საერთო კრება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F97D19-4A88-313E-28E1-57EF67AFC48C}"/>
              </a:ext>
            </a:extLst>
          </p:cNvPr>
          <p:cNvSpPr txBox="1">
            <a:spLocks/>
          </p:cNvSpPr>
          <p:nvPr/>
        </p:nvSpPr>
        <p:spPr>
          <a:xfrm>
            <a:off x="4358148" y="679444"/>
            <a:ext cx="3475702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700" b="1"/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/>
              <a:t>ასოციაციის წევრები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0E025DB-EFBF-E08D-74DC-6950A7B9DE02}"/>
              </a:ext>
            </a:extLst>
          </p:cNvPr>
          <p:cNvSpPr txBox="1">
            <a:spLocks/>
          </p:cNvSpPr>
          <p:nvPr/>
        </p:nvSpPr>
        <p:spPr>
          <a:xfrm>
            <a:off x="921774" y="2253951"/>
            <a:ext cx="3475702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700" b="1" dirty="0"/>
              <a:t>გამგეობის წევრები</a:t>
            </a:r>
            <a:endParaRPr lang="en-US" sz="1700" b="1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1D4536E-5281-6C0A-7BDB-00044123CDC9}"/>
              </a:ext>
            </a:extLst>
          </p:cNvPr>
          <p:cNvSpPr txBox="1">
            <a:spLocks/>
          </p:cNvSpPr>
          <p:nvPr/>
        </p:nvSpPr>
        <p:spPr>
          <a:xfrm>
            <a:off x="7833850" y="3663014"/>
            <a:ext cx="3475702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700" b="1"/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/>
              <a:t>აღმასრულებელი დირექტორი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2E3B638-6D15-5B63-A31F-43F53E449B9C}"/>
              </a:ext>
            </a:extLst>
          </p:cNvPr>
          <p:cNvSpPr txBox="1">
            <a:spLocks/>
          </p:cNvSpPr>
          <p:nvPr/>
        </p:nvSpPr>
        <p:spPr>
          <a:xfrm>
            <a:off x="7873176" y="5483070"/>
            <a:ext cx="3475702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700" b="1"/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/>
              <a:t>იურიდიული განყოფილება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0B42222-9A60-C9AE-1944-B7D68A5B4F66}"/>
              </a:ext>
            </a:extLst>
          </p:cNvPr>
          <p:cNvSpPr txBox="1">
            <a:spLocks/>
          </p:cNvSpPr>
          <p:nvPr/>
        </p:nvSpPr>
        <p:spPr>
          <a:xfrm>
            <a:off x="7833850" y="6114883"/>
            <a:ext cx="3475702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700" b="1"/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/>
              <a:t>ფინანსური განყოფილება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CC458C1-D68C-1666-8C0C-D73AFF7D3716}"/>
              </a:ext>
            </a:extLst>
          </p:cNvPr>
          <p:cNvSpPr txBox="1">
            <a:spLocks/>
          </p:cNvSpPr>
          <p:nvPr/>
        </p:nvSpPr>
        <p:spPr>
          <a:xfrm>
            <a:off x="7789606" y="4255630"/>
            <a:ext cx="3475702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700" b="1"/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/>
              <a:t>სამუშაო </a:t>
            </a:r>
            <a:r>
              <a:rPr lang="ka-GE" dirty="0"/>
              <a:t>ჯგუფები</a:t>
            </a:r>
            <a:r>
              <a:rPr lang="en-US"/>
              <a:t>, </a:t>
            </a:r>
            <a:r>
              <a:rPr lang="ka-GE" dirty="0"/>
              <a:t>კომიტეტები</a:t>
            </a:r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1E596B6-D8E8-4380-BD1B-61FE9F9098AA}"/>
              </a:ext>
            </a:extLst>
          </p:cNvPr>
          <p:cNvSpPr txBox="1">
            <a:spLocks/>
          </p:cNvSpPr>
          <p:nvPr/>
        </p:nvSpPr>
        <p:spPr>
          <a:xfrm>
            <a:off x="7873177" y="2853402"/>
            <a:ext cx="3475701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700" b="1"/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/>
              <a:t>სამდივნო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CB8637B-853B-0D6C-2BFC-A946735E4453}"/>
              </a:ext>
            </a:extLst>
          </p:cNvPr>
          <p:cNvSpPr/>
          <p:nvPr/>
        </p:nvSpPr>
        <p:spPr>
          <a:xfrm>
            <a:off x="442450" y="2091869"/>
            <a:ext cx="4434349" cy="133343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1712A5-F374-CFD0-456B-971F9A8F9ACE}"/>
              </a:ext>
            </a:extLst>
          </p:cNvPr>
          <p:cNvSpPr/>
          <p:nvPr/>
        </p:nvSpPr>
        <p:spPr>
          <a:xfrm>
            <a:off x="7310283" y="2076728"/>
            <a:ext cx="4434349" cy="133343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0" b="1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AABE60C-4A22-9FA6-8292-77A3B0E5CCED}"/>
              </a:ext>
            </a:extLst>
          </p:cNvPr>
          <p:cNvCxnSpPr>
            <a:cxnSpLocks/>
          </p:cNvCxnSpPr>
          <p:nvPr/>
        </p:nvCxnSpPr>
        <p:spPr>
          <a:xfrm>
            <a:off x="6034555" y="1827593"/>
            <a:ext cx="0" cy="9309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71C4355-21C4-4D76-207D-3F3266C3E299}"/>
              </a:ext>
            </a:extLst>
          </p:cNvPr>
          <p:cNvCxnSpPr>
            <a:cxnSpLocks/>
          </p:cNvCxnSpPr>
          <p:nvPr/>
        </p:nvCxnSpPr>
        <p:spPr>
          <a:xfrm>
            <a:off x="4957922" y="2758586"/>
            <a:ext cx="225158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EF5A8EC-08AB-65BC-4D2A-E237BF809DBE}"/>
              </a:ext>
            </a:extLst>
          </p:cNvPr>
          <p:cNvCxnSpPr>
            <a:cxnSpLocks/>
          </p:cNvCxnSpPr>
          <p:nvPr/>
        </p:nvCxnSpPr>
        <p:spPr>
          <a:xfrm flipV="1">
            <a:off x="6649072" y="2922226"/>
            <a:ext cx="0" cy="33836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F3957C3-A7BC-DEDE-BD77-B793D19351F2}"/>
              </a:ext>
            </a:extLst>
          </p:cNvPr>
          <p:cNvCxnSpPr>
            <a:cxnSpLocks/>
          </p:cNvCxnSpPr>
          <p:nvPr/>
        </p:nvCxnSpPr>
        <p:spPr>
          <a:xfrm>
            <a:off x="6649072" y="3853230"/>
            <a:ext cx="110808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19CEF13-AB88-DED2-DAA9-B6A4C309B662}"/>
              </a:ext>
            </a:extLst>
          </p:cNvPr>
          <p:cNvCxnSpPr>
            <a:cxnSpLocks/>
          </p:cNvCxnSpPr>
          <p:nvPr/>
        </p:nvCxnSpPr>
        <p:spPr>
          <a:xfrm flipH="1">
            <a:off x="6649072" y="2922226"/>
            <a:ext cx="5604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0BB8082-A3DA-A361-499D-1E2652D788A7}"/>
              </a:ext>
            </a:extLst>
          </p:cNvPr>
          <p:cNvCxnSpPr>
            <a:cxnSpLocks/>
          </p:cNvCxnSpPr>
          <p:nvPr/>
        </p:nvCxnSpPr>
        <p:spPr>
          <a:xfrm>
            <a:off x="9571701" y="4050009"/>
            <a:ext cx="0" cy="1827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itle 1">
            <a:extLst>
              <a:ext uri="{FF2B5EF4-FFF2-40B4-BE49-F238E27FC236}">
                <a16:creationId xmlns:a16="http://schemas.microsoft.com/office/drawing/2014/main" id="{5BD708E9-C6E3-2D71-E744-A8DE2A64D187}"/>
              </a:ext>
            </a:extLst>
          </p:cNvPr>
          <p:cNvSpPr txBox="1">
            <a:spLocks/>
          </p:cNvSpPr>
          <p:nvPr/>
        </p:nvSpPr>
        <p:spPr>
          <a:xfrm>
            <a:off x="7833850" y="4865413"/>
            <a:ext cx="3475702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700" b="1"/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/>
              <a:t>ვებ გვერდი</a:t>
            </a:r>
            <a:endParaRPr lang="en-US" dirty="0"/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B9AF3716-D4F8-6190-9D09-61A9FCA9A476}"/>
              </a:ext>
            </a:extLst>
          </p:cNvPr>
          <p:cNvCxnSpPr>
            <a:cxnSpLocks/>
          </p:cNvCxnSpPr>
          <p:nvPr/>
        </p:nvCxnSpPr>
        <p:spPr>
          <a:xfrm>
            <a:off x="9597207" y="4648761"/>
            <a:ext cx="0" cy="1785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1">
            <a:extLst>
              <a:ext uri="{FF2B5EF4-FFF2-40B4-BE49-F238E27FC236}">
                <a16:creationId xmlns:a16="http://schemas.microsoft.com/office/drawing/2014/main" id="{5A513C15-2960-38A4-38E3-98D43688E203}"/>
              </a:ext>
            </a:extLst>
          </p:cNvPr>
          <p:cNvSpPr txBox="1">
            <a:spLocks/>
          </p:cNvSpPr>
          <p:nvPr/>
        </p:nvSpPr>
        <p:spPr>
          <a:xfrm>
            <a:off x="921774" y="3662244"/>
            <a:ext cx="3475702" cy="3819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1700" b="1"/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/>
              <a:t>ეთიკის კომიტეტი</a:t>
            </a:r>
            <a:endParaRPr lang="en-US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9FD2824-E905-49E1-7A1D-2A2D7D7387CA}"/>
              </a:ext>
            </a:extLst>
          </p:cNvPr>
          <p:cNvCxnSpPr>
            <a:cxnSpLocks/>
          </p:cNvCxnSpPr>
          <p:nvPr/>
        </p:nvCxnSpPr>
        <p:spPr>
          <a:xfrm>
            <a:off x="6649072" y="5674056"/>
            <a:ext cx="110808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4133D45-26A9-74F1-AA9F-BCFBED8C46C1}"/>
              </a:ext>
            </a:extLst>
          </p:cNvPr>
          <p:cNvCxnSpPr>
            <a:cxnSpLocks/>
          </p:cNvCxnSpPr>
          <p:nvPr/>
        </p:nvCxnSpPr>
        <p:spPr>
          <a:xfrm>
            <a:off x="6655466" y="6296288"/>
            <a:ext cx="110808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CA8CD1A-A03F-D0FD-3FFD-3BE7AD13AF23}"/>
              </a:ext>
            </a:extLst>
          </p:cNvPr>
          <p:cNvCxnSpPr>
            <a:cxnSpLocks/>
          </p:cNvCxnSpPr>
          <p:nvPr/>
        </p:nvCxnSpPr>
        <p:spPr>
          <a:xfrm flipV="1">
            <a:off x="6034432" y="2743445"/>
            <a:ext cx="0" cy="11097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B0A439E-6D6C-FE2C-331C-46B32D8AD5E8}"/>
              </a:ext>
            </a:extLst>
          </p:cNvPr>
          <p:cNvCxnSpPr>
            <a:cxnSpLocks/>
          </p:cNvCxnSpPr>
          <p:nvPr/>
        </p:nvCxnSpPr>
        <p:spPr>
          <a:xfrm flipH="1">
            <a:off x="4470356" y="3853230"/>
            <a:ext cx="15723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155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3003003-17B0-C2EA-382E-E3E84D1AF959}"/>
              </a:ext>
            </a:extLst>
          </p:cNvPr>
          <p:cNvSpPr txBox="1">
            <a:spLocks/>
          </p:cNvSpPr>
          <p:nvPr/>
        </p:nvSpPr>
        <p:spPr>
          <a:xfrm>
            <a:off x="872612" y="2903717"/>
            <a:ext cx="10345993" cy="1905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ასოციაციის საერთო კრება</a:t>
            </a:r>
          </a:p>
          <a:p>
            <a:endParaRPr lang="ka-GE" sz="1800" b="1" dirty="0"/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უმაღლეს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მმართველობით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ორგანოს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წარმოადგენს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წევრთა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საერთო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კრება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ka-GE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და გამგეობა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საერთო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კრება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მოიწვევა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წელიწადში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ერთხელ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კალენდარული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წლის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დასრულებიდან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თვის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ვადაში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F97D19-4A88-313E-28E1-57EF67AFC48C}"/>
              </a:ext>
            </a:extLst>
          </p:cNvPr>
          <p:cNvSpPr txBox="1">
            <a:spLocks/>
          </p:cNvSpPr>
          <p:nvPr/>
        </p:nvSpPr>
        <p:spPr>
          <a:xfrm>
            <a:off x="872612" y="571760"/>
            <a:ext cx="10345993" cy="19059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ასოციაციის წევრები</a:t>
            </a:r>
          </a:p>
          <a:p>
            <a:endParaRPr lang="ka-GE" sz="1800" b="1" dirty="0"/>
          </a:p>
          <a:p>
            <a:pPr algn="just"/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წევრი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შეიძლება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იყოს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მხოლოდ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ფიზიკური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პირი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რომელსაც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აქვს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ბიოსამედიცინო და კლინიკური ინჟინერიის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სფეროში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საქმიანობის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პრაქტიკული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გამოცდილება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მიღებული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განათლება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ან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აკადემიური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სწავლების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გამოცდილება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ასოციაციაში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გაწევრიანების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მსურველი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პირი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წერილობით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ადასტურებს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პრაქტიკული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გამოცდილების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განათლების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ან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აკადემიური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სწავლების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გამოცდილების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არსებობას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458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0E025DB-EFBF-E08D-74DC-6950A7B9DE02}"/>
              </a:ext>
            </a:extLst>
          </p:cNvPr>
          <p:cNvSpPr txBox="1">
            <a:spLocks/>
          </p:cNvSpPr>
          <p:nvPr/>
        </p:nvSpPr>
        <p:spPr>
          <a:xfrm>
            <a:off x="872613" y="603327"/>
            <a:ext cx="10591800" cy="30936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გამგეობის წევრები</a:t>
            </a:r>
          </a:p>
          <a:p>
            <a:endParaRPr lang="ka-GE" sz="1800" b="1" dirty="0"/>
          </a:p>
          <a:p>
            <a:pPr algn="just"/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12.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წევრთა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საერთო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კრებებს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შორის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პერიოდში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ორგანიზაციას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მართავს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ხელმძღვანელობს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კოორდინაციასა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კონტროლს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უწევს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საქმიანობის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ნებისმიერ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მიმართულებას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უზრუნველყოფს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საერთო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კრებაზე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მიღებული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გადაწყვეტილებების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აღსრულებას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ka-GE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12.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წევრობის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კანდიდატების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წარდგენის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უფლება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აქვს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ნებისმიერ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წევრს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ka-GE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12.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წევრთა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არანაკლებ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1/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ექვემდებარება</a:t>
            </a: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ყოველწლიურ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როტაციას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საერთო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კრების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გადაწყვეტილების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საფუძველზე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დაფუძნების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ეტაპზე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წევრების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არჩევისას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4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წევრი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აირჩევა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3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წლის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ვადით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4 - 2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წლის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ვადით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და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დანარჩენი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- 1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წლის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ვადით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არჩევნებში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მიღებულ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ხმათა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რაოდენობის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შესაბამისად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განისაზღვრება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წევრობის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უფლებამოსილების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ხანგრძლივობა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966811D1-D7A0-2516-2906-268B0CC2AF8E}"/>
              </a:ext>
            </a:extLst>
          </p:cNvPr>
          <p:cNvSpPr txBox="1">
            <a:spLocks/>
          </p:cNvSpPr>
          <p:nvPr/>
        </p:nvSpPr>
        <p:spPr>
          <a:xfrm>
            <a:off x="872613" y="4098693"/>
            <a:ext cx="10591800" cy="17023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გამგეობის კრება</a:t>
            </a:r>
          </a:p>
          <a:p>
            <a:endParaRPr lang="ka-GE" sz="1800" b="1" dirty="0"/>
          </a:p>
          <a:p>
            <a:pPr algn="just"/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14.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გამგეობა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იკრიბება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თვეში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ერთხელ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მაინც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ka-GE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14.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უფლებამოსილებას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მიკუთვნებულ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საკითხებზე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გადაწყვეტილებას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იღებს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დადგენილების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ფორმით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რომელიც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ძალაში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შედის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თავმჯდომარის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მიერ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ხელმოწერისთანავე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ka-GE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04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882D92E-1741-A795-A29A-34FDC9F70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50153"/>
              </p:ext>
            </p:extLst>
          </p:nvPr>
        </p:nvGraphicFramePr>
        <p:xfrm>
          <a:off x="630186" y="2469739"/>
          <a:ext cx="10931628" cy="14336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4190">
                  <a:extLst>
                    <a:ext uri="{9D8B030D-6E8A-4147-A177-3AD203B41FA5}">
                      <a16:colId xmlns:a16="http://schemas.microsoft.com/office/drawing/2014/main" val="860450194"/>
                    </a:ext>
                  </a:extLst>
                </a:gridCol>
                <a:gridCol w="1381564">
                  <a:extLst>
                    <a:ext uri="{9D8B030D-6E8A-4147-A177-3AD203B41FA5}">
                      <a16:colId xmlns:a16="http://schemas.microsoft.com/office/drawing/2014/main" val="3004817351"/>
                    </a:ext>
                  </a:extLst>
                </a:gridCol>
                <a:gridCol w="1087982">
                  <a:extLst>
                    <a:ext uri="{9D8B030D-6E8A-4147-A177-3AD203B41FA5}">
                      <a16:colId xmlns:a16="http://schemas.microsoft.com/office/drawing/2014/main" val="1848419794"/>
                    </a:ext>
                  </a:extLst>
                </a:gridCol>
                <a:gridCol w="1087982">
                  <a:extLst>
                    <a:ext uri="{9D8B030D-6E8A-4147-A177-3AD203B41FA5}">
                      <a16:colId xmlns:a16="http://schemas.microsoft.com/office/drawing/2014/main" val="411087426"/>
                    </a:ext>
                  </a:extLst>
                </a:gridCol>
                <a:gridCol w="1087982">
                  <a:extLst>
                    <a:ext uri="{9D8B030D-6E8A-4147-A177-3AD203B41FA5}">
                      <a16:colId xmlns:a16="http://schemas.microsoft.com/office/drawing/2014/main" val="3190782384"/>
                    </a:ext>
                  </a:extLst>
                </a:gridCol>
                <a:gridCol w="1087982">
                  <a:extLst>
                    <a:ext uri="{9D8B030D-6E8A-4147-A177-3AD203B41FA5}">
                      <a16:colId xmlns:a16="http://schemas.microsoft.com/office/drawing/2014/main" val="450891150"/>
                    </a:ext>
                  </a:extLst>
                </a:gridCol>
                <a:gridCol w="1087982">
                  <a:extLst>
                    <a:ext uri="{9D8B030D-6E8A-4147-A177-3AD203B41FA5}">
                      <a16:colId xmlns:a16="http://schemas.microsoft.com/office/drawing/2014/main" val="1892385928"/>
                    </a:ext>
                  </a:extLst>
                </a:gridCol>
                <a:gridCol w="1087982">
                  <a:extLst>
                    <a:ext uri="{9D8B030D-6E8A-4147-A177-3AD203B41FA5}">
                      <a16:colId xmlns:a16="http://schemas.microsoft.com/office/drawing/2014/main" val="2931994462"/>
                    </a:ext>
                  </a:extLst>
                </a:gridCol>
                <a:gridCol w="1087982">
                  <a:extLst>
                    <a:ext uri="{9D8B030D-6E8A-4147-A177-3AD203B41FA5}">
                      <a16:colId xmlns:a16="http://schemas.microsoft.com/office/drawing/2014/main" val="788599409"/>
                    </a:ext>
                  </a:extLst>
                </a:gridCol>
              </a:tblGrid>
              <a:tr h="573467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effectLst/>
                        </a:rPr>
                        <a:t>უფლებამოსილების </a:t>
                      </a:r>
                    </a:p>
                    <a:p>
                      <a:pPr algn="ctr" fontAlgn="ctr"/>
                      <a:r>
                        <a:rPr lang="ka-GE" sz="1400" b="1" u="none" strike="noStrike" dirty="0">
                          <a:effectLst/>
                        </a:rPr>
                        <a:t>ვადა, წელი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effectLst/>
                        </a:rPr>
                        <a:t>წევრების </a:t>
                      </a:r>
                    </a:p>
                    <a:p>
                      <a:pPr algn="ctr" fontAlgn="ctr"/>
                      <a:r>
                        <a:rPr lang="ka-GE" sz="1400" b="1" u="none" strike="noStrike" dirty="0">
                          <a:effectLst/>
                        </a:rPr>
                        <a:t>რაოდენობა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>
                          <a:effectLst/>
                        </a:rPr>
                        <a:t>2024</a:t>
                      </a:r>
                      <a:br>
                        <a:rPr lang="ka-GE" sz="1400" b="1" u="none" strike="noStrike">
                          <a:effectLst/>
                        </a:rPr>
                      </a:br>
                      <a:r>
                        <a:rPr lang="ka-GE" sz="1400" b="1" u="none" strike="noStrike">
                          <a:effectLst/>
                        </a:rPr>
                        <a:t>არჩევნები</a:t>
                      </a:r>
                      <a:endParaRPr lang="ka-G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>
                          <a:effectLst/>
                        </a:rPr>
                        <a:t>2025</a:t>
                      </a:r>
                      <a:br>
                        <a:rPr lang="ka-GE" sz="1400" b="1" u="none" strike="noStrike">
                          <a:effectLst/>
                        </a:rPr>
                      </a:br>
                      <a:r>
                        <a:rPr lang="ka-GE" sz="1400" b="1" u="none" strike="noStrike">
                          <a:effectLst/>
                        </a:rPr>
                        <a:t>არჩევნები</a:t>
                      </a:r>
                      <a:endParaRPr lang="ka-G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>
                          <a:effectLst/>
                        </a:rPr>
                        <a:t>2026</a:t>
                      </a:r>
                      <a:br>
                        <a:rPr lang="ka-GE" sz="1400" b="1" u="none" strike="noStrike">
                          <a:effectLst/>
                        </a:rPr>
                      </a:br>
                      <a:r>
                        <a:rPr lang="ka-GE" sz="1400" b="1" u="none" strike="noStrike">
                          <a:effectLst/>
                        </a:rPr>
                        <a:t>არჩევნები</a:t>
                      </a:r>
                      <a:endParaRPr lang="ka-G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>
                          <a:effectLst/>
                        </a:rPr>
                        <a:t>2027</a:t>
                      </a:r>
                      <a:br>
                        <a:rPr lang="ka-GE" sz="1400" b="1" u="none" strike="noStrike">
                          <a:effectLst/>
                        </a:rPr>
                      </a:br>
                      <a:r>
                        <a:rPr lang="ka-GE" sz="1400" b="1" u="none" strike="noStrike">
                          <a:effectLst/>
                        </a:rPr>
                        <a:t>არჩევნები</a:t>
                      </a:r>
                      <a:endParaRPr lang="ka-G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>
                          <a:effectLst/>
                        </a:rPr>
                        <a:t>2028</a:t>
                      </a:r>
                      <a:br>
                        <a:rPr lang="ka-GE" sz="1400" b="1" u="none" strike="noStrike">
                          <a:effectLst/>
                        </a:rPr>
                      </a:br>
                      <a:r>
                        <a:rPr lang="ka-GE" sz="1400" b="1" u="none" strike="noStrike">
                          <a:effectLst/>
                        </a:rPr>
                        <a:t>არჩევნები</a:t>
                      </a:r>
                      <a:endParaRPr lang="ka-G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>
                          <a:effectLst/>
                        </a:rPr>
                        <a:t>2029</a:t>
                      </a:r>
                      <a:br>
                        <a:rPr lang="ka-GE" sz="1400" b="1" u="none" strike="noStrike">
                          <a:effectLst/>
                        </a:rPr>
                      </a:br>
                      <a:r>
                        <a:rPr lang="ka-GE" sz="1400" b="1" u="none" strike="noStrike">
                          <a:effectLst/>
                        </a:rPr>
                        <a:t>არჩევნები</a:t>
                      </a:r>
                      <a:endParaRPr lang="ka-G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effectLst/>
                        </a:rPr>
                        <a:t>2030</a:t>
                      </a:r>
                      <a:br>
                        <a:rPr lang="ka-GE" sz="1400" b="1" u="none" strike="noStrike" dirty="0">
                          <a:effectLst/>
                        </a:rPr>
                      </a:br>
                      <a:r>
                        <a:rPr lang="ka-GE" sz="1400" b="1" u="none" strike="noStrike" dirty="0">
                          <a:effectLst/>
                        </a:rPr>
                        <a:t>არჩევნები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903576"/>
                  </a:ext>
                </a:extLst>
              </a:tr>
              <a:tr h="2867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4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83367306"/>
                  </a:ext>
                </a:extLst>
              </a:tr>
              <a:tr h="2867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4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48805277"/>
                  </a:ext>
                </a:extLst>
              </a:tr>
              <a:tr h="2867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effectLst/>
                        </a:rPr>
                        <a:t>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0207816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C0568C2B-0D34-61F9-396F-B95F9DFC685F}"/>
              </a:ext>
            </a:extLst>
          </p:cNvPr>
          <p:cNvSpPr txBox="1">
            <a:spLocks/>
          </p:cNvSpPr>
          <p:nvPr/>
        </p:nvSpPr>
        <p:spPr>
          <a:xfrm>
            <a:off x="4284406" y="662321"/>
            <a:ext cx="3475702" cy="3819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გამგეობის წევრების არჩევა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935804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E51CD-6C45-E1A4-404D-4853E68E8A84}"/>
              </a:ext>
            </a:extLst>
          </p:cNvPr>
          <p:cNvSpPr txBox="1">
            <a:spLocks/>
          </p:cNvSpPr>
          <p:nvPr/>
        </p:nvSpPr>
        <p:spPr>
          <a:xfrm>
            <a:off x="923003" y="526020"/>
            <a:ext cx="10345993" cy="32102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ეთიკის კომიტეტი</a:t>
            </a:r>
          </a:p>
          <a:p>
            <a:endParaRPr lang="ka-GE" sz="1800" b="1" dirty="0"/>
          </a:p>
          <a:p>
            <a:pPr algn="just"/>
            <a:r>
              <a:rPr lang="ka-GE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12.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7..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მიერ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პროფესიული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ეთიკის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კოდექსის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დამტკიცების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შემდეგ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ეთიკის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კომიტეტის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შექმნა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სავალდებულოა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კომიტეტის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წევრთა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რაოდენობა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უნდა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იყოს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სამზე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ნაკლები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ერთ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წევრს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შეუძლია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იყოს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არაუმეტეს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კომიტეტის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წევრი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კომიტეტის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საქმიანობის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შედეგები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პერიოდულად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წარედგინება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გამგეობას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ისინი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ფორმდება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შესაბამისი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გადაწყვეტილებით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კომიტეტი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თავისი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შემადგენლობიდან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ირჩევს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თავმჯდომარეს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რომელიც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წარმართავს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კომიტეტის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საქმიანობას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ka-GE" sz="1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ka-GE" sz="1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ka-GE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ეთიკის კომიტეტის გადაწყვეტილების აღსრულებაზე პასუხისმგებელია ასოციაციის გამგეობის თავმჯდომარე</a:t>
            </a:r>
          </a:p>
          <a:p>
            <a:endParaRPr lang="ka-GE" sz="1800" b="1" dirty="0"/>
          </a:p>
        </p:txBody>
      </p:sp>
    </p:spTree>
    <p:extLst>
      <p:ext uri="{BB962C8B-B14F-4D97-AF65-F5344CB8AC3E}">
        <p14:creationId xmlns:p14="http://schemas.microsoft.com/office/powerpoint/2010/main" val="3801964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3B564B5-58F0-8A18-57A0-C6D88F828429}"/>
              </a:ext>
            </a:extLst>
          </p:cNvPr>
          <p:cNvSpPr txBox="1">
            <a:spLocks/>
          </p:cNvSpPr>
          <p:nvPr/>
        </p:nvSpPr>
        <p:spPr>
          <a:xfrm>
            <a:off x="973394" y="560308"/>
            <a:ext cx="10392696" cy="28108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ასოციაციის თავმჯდომარე</a:t>
            </a:r>
          </a:p>
          <a:p>
            <a:endParaRPr lang="ka-GE" sz="1800" b="1" dirty="0"/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15.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საკუთარი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წევრებიდან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სრული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შემადგენლობის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ნახევარზე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მეტით</a:t>
            </a: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ფარული კინჭისყრით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ირჩევს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თავმჯდომარეს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წლის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ვადით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ამ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პოზიციაზე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დაშვებულია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ზედიზედ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მხოლოდ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ვადით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არჩევა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15.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თავმჯდომარე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იწვევს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ხელმძღვანელობს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სხდომებს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გადაწყვეტილებების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შესაბამისად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სახელით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ავრცელებს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საჯარო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განცხადებებს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სხვადასხვა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საინფორმაციო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საშუალებებით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ხელმძღვანელობს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ორგანიზებას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უწევს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საქმიანობას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ზედამხედველობს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გადაწვეტილებების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აღსრულებას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1E596B6-D8E8-4380-BD1B-61FE9F9098AA}"/>
              </a:ext>
            </a:extLst>
          </p:cNvPr>
          <p:cNvSpPr txBox="1">
            <a:spLocks/>
          </p:cNvSpPr>
          <p:nvPr/>
        </p:nvSpPr>
        <p:spPr>
          <a:xfrm>
            <a:off x="973394" y="3792793"/>
            <a:ext cx="10392696" cy="9463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სამდივნო</a:t>
            </a:r>
          </a:p>
          <a:p>
            <a:endParaRPr lang="en-US" sz="1800" b="1" dirty="0"/>
          </a:p>
          <a:p>
            <a:pPr algn="l"/>
            <a:r>
              <a:rPr lang="ka-GE" sz="1800" dirty="0"/>
              <a:t>დოკუმენტაციის წარმოება, ინფორმაციის გავრცელება, მივლინებების ორგანიზება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09788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1D4536E-5281-6C0A-7BDB-00044123CDC9}"/>
              </a:ext>
            </a:extLst>
          </p:cNvPr>
          <p:cNvSpPr txBox="1">
            <a:spLocks/>
          </p:cNvSpPr>
          <p:nvPr/>
        </p:nvSpPr>
        <p:spPr>
          <a:xfrm>
            <a:off x="904568" y="503442"/>
            <a:ext cx="10363199" cy="30558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აღმასრულებელი დირექტორი</a:t>
            </a:r>
          </a:p>
          <a:p>
            <a:endParaRPr lang="ka-GE" sz="1800" b="1" dirty="0"/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აღმასრულებელი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დირექტორი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ხელმძღვანელობს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მიმდინარე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საქმიანობას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კომიტეტებს, ვებ პლათფორმას,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ხელს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უწყობს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ასოციაციის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ორგანოების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კოორდინირებულ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ეფექტურ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თანამშრომლობას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აღმასრულებელი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დირექტორის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უფლებებსა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მოვალეობებს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ასევე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მისი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შრომის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ანაზღაურების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წესს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ადგენს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აღმასრულებელ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დირექტორს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თავმჯდომარის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წარდგინებით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ირჩევს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გამგეობა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</a:t>
            </a:r>
            <a:r>
              <a:rPr lang="ka-G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დირექტორს თანამდებობიდან ათავისუფლებს გამგეობა გადაწყვეტილებით.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2E3B638-6D15-5B63-A31F-43F53E449B9C}"/>
              </a:ext>
            </a:extLst>
          </p:cNvPr>
          <p:cNvSpPr txBox="1">
            <a:spLocks/>
          </p:cNvSpPr>
          <p:nvPr/>
        </p:nvSpPr>
        <p:spPr>
          <a:xfrm>
            <a:off x="904568" y="5279299"/>
            <a:ext cx="10520516" cy="11239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იურიდიული განყოფილება</a:t>
            </a:r>
          </a:p>
          <a:p>
            <a:endParaRPr lang="ka-GE" sz="1800" b="1" dirty="0"/>
          </a:p>
          <a:p>
            <a:pPr algn="l"/>
            <a:r>
              <a:rPr lang="ka-GE" sz="1800" dirty="0"/>
              <a:t>უზრუნველყოფს ასოციაციის იურიდიული საქმიანობის გამართულობას</a:t>
            </a:r>
          </a:p>
          <a:p>
            <a:pPr algn="l"/>
            <a:endParaRPr lang="en-US" sz="1800" b="1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0B42222-9A60-C9AE-1944-B7D68A5B4F66}"/>
              </a:ext>
            </a:extLst>
          </p:cNvPr>
          <p:cNvSpPr txBox="1">
            <a:spLocks/>
          </p:cNvSpPr>
          <p:nvPr/>
        </p:nvSpPr>
        <p:spPr>
          <a:xfrm>
            <a:off x="914401" y="3857315"/>
            <a:ext cx="10441858" cy="11239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b="1" dirty="0"/>
              <a:t>ფინანსური განყოფილება</a:t>
            </a:r>
          </a:p>
          <a:p>
            <a:endParaRPr lang="ka-GE" sz="1800" b="1" dirty="0"/>
          </a:p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უზრუნველყოფს ასოციაციის ფინანსური საქმიანობის აღრიცხვას, შემოსავლების და გასავლების შესახებ ინფორმაციის ხელმისაწვდომობას.</a:t>
            </a:r>
            <a:endParaRPr lang="en-US" sz="1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661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1741</TotalTime>
  <Words>559</Words>
  <Application>Microsoft Office PowerPoint</Application>
  <PresentationFormat>Widescreen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Sylfaen</vt:lpstr>
      <vt:lpstr>Office Theme</vt:lpstr>
      <vt:lpstr>საქართველოს ბიოსამედიცინო და კლინიკურ ინჟინერთა ასოციაცია Association of Biomedical and Clinical Engineers of Georgia    ABCEG   სტრუქტურა და მმართველობა  პროექტი</vt:lpstr>
      <vt:lpstr>გამგეობის კრება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საქართველოს ბიოსამედიცინო და კლინიკურ ინჟინერთა ასოციაცია Association of Biomedical and Clinical Engineers of Georgia    ABCEG   სტრუქტურა და მმართველობა  პროექტი</dc:title>
  <dc:creator>Zurab Sanikidze</dc:creator>
  <cp:lastModifiedBy>Zura Sanikidze</cp:lastModifiedBy>
  <cp:revision>34</cp:revision>
  <dcterms:created xsi:type="dcterms:W3CDTF">2024-09-23T13:55:03Z</dcterms:created>
  <dcterms:modified xsi:type="dcterms:W3CDTF">2024-10-21T20:46:15Z</dcterms:modified>
</cp:coreProperties>
</file>